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Montserrat" pitchFamily="2" charset="77"/>
      <p:regular r:id="rId13"/>
      <p:bold r:id="rId14"/>
      <p:italic r:id="rId15"/>
      <p:boldItalic r:id="rId16"/>
    </p:embeddedFont>
    <p:embeddedFont>
      <p:font typeface="Montserrat Bold" pitchFamily="2" charset="77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40" autoAdjust="0"/>
  </p:normalViewPr>
  <p:slideViewPr>
    <p:cSldViewPr>
      <p:cViewPr varScale="1">
        <p:scale>
          <a:sx n="71" d="100"/>
          <a:sy n="71" d="100"/>
        </p:scale>
        <p:origin x="664" y="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AA23C-663F-334B-9C94-539C3CEA932C}" type="datetimeFigureOut">
              <a:rPr lang="es-ES_tradnl" smtClean="0"/>
              <a:t>1/9/25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06EA7-BB60-A449-B307-99B7C0197B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8173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06EA7-BB60-A449-B307-99B7C0197B9B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701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25955" y="649293"/>
            <a:ext cx="119608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AutoShape 3"/>
          <p:cNvSpPr/>
          <p:nvPr/>
        </p:nvSpPr>
        <p:spPr>
          <a:xfrm>
            <a:off x="-325957" y="9677645"/>
            <a:ext cx="1253996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920128" y="4095182"/>
            <a:ext cx="7371289" cy="2413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8"/>
              </a:lnSpc>
            </a:pPr>
            <a:r>
              <a:rPr lang="es-ES_tradnl" sz="5371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DE LA VEGA CONSULTORES LEGALES S.C.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B5315D-99A1-2B16-9741-3B3AFA0D547C}"/>
              </a:ext>
            </a:extLst>
          </p:cNvPr>
          <p:cNvSpPr txBox="1"/>
          <p:nvPr/>
        </p:nvSpPr>
        <p:spPr>
          <a:xfrm>
            <a:off x="457200" y="90297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264062" y="-3326232"/>
            <a:ext cx="0" cy="1450073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Freeform 3"/>
          <p:cNvSpPr/>
          <p:nvPr/>
        </p:nvSpPr>
        <p:spPr>
          <a:xfrm>
            <a:off x="4865505" y="1616738"/>
            <a:ext cx="7792590" cy="5191813"/>
          </a:xfrm>
          <a:custGeom>
            <a:avLst/>
            <a:gdLst/>
            <a:ahLst/>
            <a:cxnLst/>
            <a:rect l="l" t="t" r="r" b="b"/>
            <a:pathLst>
              <a:path w="7792590" h="5191813">
                <a:moveTo>
                  <a:pt x="0" y="0"/>
                </a:moveTo>
                <a:lnTo>
                  <a:pt x="7792589" y="0"/>
                </a:lnTo>
                <a:lnTo>
                  <a:pt x="7792589" y="5191813"/>
                </a:lnTo>
                <a:lnTo>
                  <a:pt x="0" y="5191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602545" y="6989717"/>
            <a:ext cx="16318510" cy="2659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8"/>
              </a:lnSpc>
            </a:pPr>
            <a:r>
              <a:rPr lang="es-ES_tradnl" sz="2491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Somos un equipo de abogados especializados en sistema financiero  en materia Laboral, con amplia experiencia en el ámbito corporativo nacional e internacional.</a:t>
            </a:r>
          </a:p>
          <a:p>
            <a:pPr marL="0" lvl="0" indent="0" algn="just">
              <a:lnSpc>
                <a:spcPts val="3488"/>
              </a:lnSpc>
            </a:pPr>
            <a:endParaRPr lang="es-ES_tradnl" sz="2491" noProof="0" dirty="0">
              <a:solidFill>
                <a:srgbClr val="1A171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>
              <a:lnSpc>
                <a:spcPts val="3488"/>
              </a:lnSpc>
              <a:spcBef>
                <a:spcPct val="0"/>
              </a:spcBef>
            </a:pPr>
            <a:r>
              <a:rPr lang="es-ES_tradnl" sz="2491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Nuestra firma se especializa en la prevención, atención del Riesgo Laboral y Organizacional facilitando el crecimiento y logro de los objetivos de nuestros clientes, dentro del marco normativo vigente en nuestro país.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57101" y="621828"/>
            <a:ext cx="6609398" cy="813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8"/>
              </a:lnSpc>
            </a:pPr>
            <a:r>
              <a:rPr lang="es-ES_tradnl" sz="5371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NOSOTROS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3937" y="-3426076"/>
            <a:ext cx="0" cy="1450073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2597474" y="2476500"/>
            <a:ext cx="281786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RELACIONES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68754" y="2476500"/>
            <a:ext cx="303861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COMPROMISO</a:t>
            </a:r>
          </a:p>
          <a:p>
            <a:pPr algn="ctr">
              <a:lnSpc>
                <a:spcPts val="3575"/>
              </a:lnSpc>
            </a:pPr>
            <a:endParaRPr lang="es-ES_tradnl" sz="302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540035" y="2476500"/>
            <a:ext cx="299446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endParaRPr lang="es-ES_tradnl" sz="302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3575"/>
              </a:lnSpc>
            </a:pPr>
            <a:endParaRPr lang="es-ES_tradnl" sz="302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51227" y="4002081"/>
            <a:ext cx="4486964" cy="282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  <a:spcBef>
                <a:spcPct val="0"/>
              </a:spcBef>
            </a:pPr>
            <a:r>
              <a:rPr lang="es-ES_tradnl" sz="18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Establecemos plazo con nuestros clientes, comprometiéndonos a entender sus negocios y ofreciendo una asesoría integral y personalizada. Somos miembros y asesores en diferentes organismos como la Cámara Suizo-Mexicana, la Cámara Canadiense y la Academia Mexicana del Derecho Procesal del Trabajo.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22507" y="4002081"/>
            <a:ext cx="4486964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  <a:spcBef>
                <a:spcPct val="0"/>
              </a:spcBef>
            </a:pPr>
            <a:r>
              <a:rPr lang="es-ES_tradnl" sz="18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Acompañamiento cercano con nuestros clientes en el crecimiento sostenible de sus negocios, mitigando riesgos laborales y organizacionales, con estrategias integrales que optimicen procesos, recursos, relaciones y resultados.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90546" y="4021680"/>
            <a:ext cx="4486964" cy="1900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  <a:spcBef>
                <a:spcPct val="0"/>
              </a:spcBef>
            </a:pPr>
            <a:r>
              <a:rPr lang="es-ES_tradnl" sz="18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Trabajamos de la mano con nuestros clientes con soluciones creativas  acordes al dinamismo del entorno laboral y  la inteligencia artificial que día a día esta impactando en la vida de los trabajadores y de las empresas.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D7CE8A42-E570-18AF-282C-2151BD00EDCA}"/>
              </a:ext>
            </a:extLst>
          </p:cNvPr>
          <p:cNvSpPr txBox="1"/>
          <p:nvPr/>
        </p:nvSpPr>
        <p:spPr>
          <a:xfrm>
            <a:off x="13514718" y="2476500"/>
            <a:ext cx="303861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s-ES_tradnl" sz="3029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endParaRPr lang="es-ES_tradnl" sz="302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3575"/>
              </a:lnSpc>
            </a:pPr>
            <a:endParaRPr lang="es-ES_tradnl" sz="302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E11E6-B1D5-5FAD-3A71-F0F066D86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AA44A6B-8BFD-3871-35B1-2D2E6A9F90A8}"/>
              </a:ext>
            </a:extLst>
          </p:cNvPr>
          <p:cNvSpPr/>
          <p:nvPr/>
        </p:nvSpPr>
        <p:spPr>
          <a:xfrm>
            <a:off x="17254537" y="-3343302"/>
            <a:ext cx="0" cy="1450073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B279D79-8623-244D-27B7-1350861EEF8F}"/>
              </a:ext>
            </a:extLst>
          </p:cNvPr>
          <p:cNvSpPr txBox="1"/>
          <p:nvPr/>
        </p:nvSpPr>
        <p:spPr>
          <a:xfrm>
            <a:off x="1028699" y="745679"/>
            <a:ext cx="468629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NUESTROS SERVICIOS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8BD23E9B-A8BD-AB81-B61E-295FE9E5389F}"/>
              </a:ext>
            </a:extLst>
          </p:cNvPr>
          <p:cNvSpPr txBox="1"/>
          <p:nvPr/>
        </p:nvSpPr>
        <p:spPr>
          <a:xfrm>
            <a:off x="1096370" y="4716294"/>
            <a:ext cx="219744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89"/>
              </a:lnSpc>
            </a:pPr>
            <a:r>
              <a:rPr lang="es-ES_tradnl" sz="3041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LABORAL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3744D27-0674-52E6-FD7B-2DE33FE9E4EE}"/>
              </a:ext>
            </a:extLst>
          </p:cNvPr>
          <p:cNvSpPr txBox="1"/>
          <p:nvPr/>
        </p:nvSpPr>
        <p:spPr>
          <a:xfrm>
            <a:off x="13053045" y="4392155"/>
            <a:ext cx="242604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9"/>
              </a:lnSpc>
            </a:pPr>
            <a:r>
              <a:rPr lang="es-ES_tradnl" sz="3041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OTRAS PRACTICAS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24D5740-CE08-766F-9196-0541D6F5A95A}"/>
              </a:ext>
            </a:extLst>
          </p:cNvPr>
          <p:cNvSpPr txBox="1"/>
          <p:nvPr/>
        </p:nvSpPr>
        <p:spPr>
          <a:xfrm>
            <a:off x="6341280" y="4485461"/>
            <a:ext cx="342899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9"/>
              </a:lnSpc>
            </a:pPr>
            <a:r>
              <a:rPr lang="es-ES_tradnl" sz="3041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ASESORÍA ESPECIALIZADA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878B48CE-D9C4-AFD2-AB0B-4739A1CA5AE6}"/>
              </a:ext>
            </a:extLst>
          </p:cNvPr>
          <p:cNvSpPr txBox="1"/>
          <p:nvPr/>
        </p:nvSpPr>
        <p:spPr>
          <a:xfrm>
            <a:off x="304800" y="6780534"/>
            <a:ext cx="4883262" cy="3192028"/>
          </a:xfrm>
          <a:prstGeom prst="rect">
            <a:avLst/>
          </a:prstGeom>
        </p:spPr>
        <p:txBody>
          <a:bodyPr wrap="square" lIns="0" tIns="0" rIns="0" bIns="0" rtlCol="0" anchor="b">
            <a:spAutoFit/>
          </a:bodyPr>
          <a:lstStyle/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ASESORÍA 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CUMPLIMIENTO NORMATIVO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LITIGIO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ESTRATEGIA SINDICAL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endParaRPr lang="es-ES_tradnl" b="1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endParaRPr lang="es-ES_tradnl" b="1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lvl="0" indent="-514350">
              <a:lnSpc>
                <a:spcPts val="4199"/>
              </a:lnSpc>
              <a:spcBef>
                <a:spcPct val="0"/>
              </a:spcBef>
              <a:buAutoNum type="arabicPeriod"/>
            </a:pPr>
            <a:endParaRPr lang="es-ES_tradnl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lvl="0" indent="-514350">
              <a:lnSpc>
                <a:spcPts val="4199"/>
              </a:lnSpc>
              <a:spcBef>
                <a:spcPct val="0"/>
              </a:spcBef>
              <a:buAutoNum type="arabicPeriod"/>
            </a:pPr>
            <a:endParaRPr lang="es-ES_tradnl" sz="299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8C4905EB-D36D-F553-597F-1F174FE6EA2D}"/>
              </a:ext>
            </a:extLst>
          </p:cNvPr>
          <p:cNvSpPr txBox="1"/>
          <p:nvPr/>
        </p:nvSpPr>
        <p:spPr>
          <a:xfrm>
            <a:off x="5741892" y="5742109"/>
            <a:ext cx="5562599" cy="2076851"/>
          </a:xfrm>
          <a:prstGeom prst="rect">
            <a:avLst/>
          </a:prstGeom>
        </p:spPr>
        <p:txBody>
          <a:bodyPr wrap="square" lIns="0" tIns="0" rIns="0" bIns="0" rtlCol="0" anchor="b">
            <a:spAutoFit/>
          </a:bodyPr>
          <a:lstStyle/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SEGURIDAD SOCIAL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INSPECCIONES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MIGRATORIO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AUDITORIA REPSE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4A32926-E1D3-3FD3-340B-75567C46EA58}"/>
              </a:ext>
            </a:extLst>
          </p:cNvPr>
          <p:cNvSpPr txBox="1"/>
          <p:nvPr/>
        </p:nvSpPr>
        <p:spPr>
          <a:xfrm>
            <a:off x="12147367" y="4838132"/>
            <a:ext cx="5012887" cy="5346464"/>
          </a:xfrm>
          <a:prstGeom prst="rect">
            <a:avLst/>
          </a:prstGeom>
        </p:spPr>
        <p:txBody>
          <a:bodyPr wrap="square" lIns="0" tIns="0" rIns="0" bIns="0" rtlCol="0" anchor="b">
            <a:spAutoFit/>
          </a:bodyPr>
          <a:lstStyle/>
          <a:p>
            <a:pPr marL="514350" lvl="0" indent="-514350">
              <a:lnSpc>
                <a:spcPts val="4199"/>
              </a:lnSpc>
              <a:spcBef>
                <a:spcPct val="0"/>
              </a:spcBef>
              <a:buAutoNum type="arabicPeriod"/>
            </a:pPr>
            <a:endParaRPr lang="es-ES_tradnl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endParaRPr lang="es-ES_tradnl" b="1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INVESTIGACIÓN DE CASOS ÉTICOS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PROTECCIÓN DE DATOS PERSONALES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PROPIEDAD INTELECTUAL</a:t>
            </a: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r>
              <a:rPr lang="es-ES_tradnl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LIDERAZGO Y CULTURA</a:t>
            </a:r>
          </a:p>
          <a:p>
            <a:pPr>
              <a:lnSpc>
                <a:spcPts val="4199"/>
              </a:lnSpc>
              <a:spcBef>
                <a:spcPct val="0"/>
              </a:spcBef>
            </a:pPr>
            <a:endParaRPr lang="es-ES_tradnl" b="1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>
              <a:lnSpc>
                <a:spcPts val="4199"/>
              </a:lnSpc>
              <a:spcBef>
                <a:spcPct val="0"/>
              </a:spcBef>
              <a:buFontTx/>
              <a:buAutoNum type="arabicPeriod"/>
            </a:pPr>
            <a:endParaRPr lang="es-ES_tradnl" b="1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lvl="0" indent="-514350">
              <a:lnSpc>
                <a:spcPts val="4199"/>
              </a:lnSpc>
              <a:spcBef>
                <a:spcPct val="0"/>
              </a:spcBef>
              <a:buAutoNum type="arabicPeriod"/>
            </a:pPr>
            <a:endParaRPr lang="es-ES_tradnl" sz="2999" b="1" noProof="0" dirty="0">
              <a:solidFill>
                <a:srgbClr val="1A171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2437475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9175" y="649293"/>
            <a:ext cx="1807582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AutoShape 3"/>
          <p:cNvSpPr/>
          <p:nvPr/>
        </p:nvSpPr>
        <p:spPr>
          <a:xfrm>
            <a:off x="1023937" y="-3426076"/>
            <a:ext cx="0" cy="1450073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7643801" y="1563116"/>
            <a:ext cx="5095154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9"/>
              </a:lnSpc>
            </a:pPr>
            <a:r>
              <a:rPr lang="es-ES_tradnl" sz="3041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LITIGIO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31342" y="5993801"/>
            <a:ext cx="4500576" cy="445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9"/>
              </a:lnSpc>
            </a:pPr>
            <a:r>
              <a:rPr lang="es-ES_tradnl" sz="3041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ASESORIA LABORAL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6861" y="6822024"/>
            <a:ext cx="11543199" cy="2518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0874" lvl="1" indent="-225437" algn="l">
              <a:lnSpc>
                <a:spcPts val="2923"/>
              </a:lnSpc>
              <a:buFont typeface="Arial"/>
              <a:buChar char="•"/>
            </a:pPr>
            <a:r>
              <a:rPr lang="es-ES_tradnl" sz="2088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Diseño, elaboración e implementación de documentación legal aplicable.</a:t>
            </a:r>
          </a:p>
          <a:p>
            <a:pPr marL="450874" lvl="1" indent="-225437" algn="l">
              <a:lnSpc>
                <a:spcPts val="2923"/>
              </a:lnSpc>
              <a:buFont typeface="Arial"/>
              <a:buChar char="•"/>
            </a:pPr>
            <a:r>
              <a:rPr lang="es-ES_tradnl" sz="2088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Apoyo en implementación de las estrategias de recursos humanos.</a:t>
            </a:r>
          </a:p>
          <a:p>
            <a:pPr marL="450874" lvl="1" indent="-225437" algn="l">
              <a:lnSpc>
                <a:spcPts val="2923"/>
              </a:lnSpc>
              <a:buFont typeface="Arial"/>
              <a:buChar char="•"/>
            </a:pPr>
            <a:r>
              <a:rPr lang="es-ES_tradnl" sz="2088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Diseño e implementación de la mejor estrategia de contratación (teletrabajo, etc.).</a:t>
            </a:r>
          </a:p>
          <a:p>
            <a:pPr marL="450874" lvl="1" indent="-225437" algn="l">
              <a:lnSpc>
                <a:spcPts val="2923"/>
              </a:lnSpc>
              <a:buFont typeface="Arial"/>
              <a:buChar char="•"/>
            </a:pPr>
            <a:r>
              <a:rPr lang="es-ES_tradnl" sz="2088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Apoyo y atención en las desvinculaciones laborales sensitivas.</a:t>
            </a:r>
          </a:p>
          <a:p>
            <a:pPr marL="450874" lvl="1" indent="-225437" algn="l">
              <a:lnSpc>
                <a:spcPts val="2923"/>
              </a:lnSpc>
              <a:buFont typeface="Arial"/>
              <a:buChar char="•"/>
            </a:pPr>
            <a:r>
              <a:rPr lang="es-ES_tradnl" sz="2088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Estrategia e implementación de estructuras corporativas, fusiones, adquisiciones, etc.</a:t>
            </a:r>
          </a:p>
          <a:p>
            <a:pPr marL="450874" lvl="1" indent="-225437" algn="l">
              <a:lnSpc>
                <a:spcPts val="2923"/>
              </a:lnSpc>
              <a:spcBef>
                <a:spcPct val="0"/>
              </a:spcBef>
              <a:buFont typeface="Arial"/>
              <a:buChar char="•"/>
            </a:pPr>
            <a:r>
              <a:rPr lang="es-ES_tradnl" sz="2088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Actualización y asesoría del impacto de las reformas en materia laboral.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34589" y="2317029"/>
            <a:ext cx="10527391" cy="987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88" dirty="0">
                <a:solidFill>
                  <a:srgbClr val="1A1718"/>
                </a:solidFill>
                <a:latin typeface="Montserrat"/>
              </a:rPr>
              <a:t>Individual y colectivo.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88" dirty="0">
                <a:solidFill>
                  <a:srgbClr val="1A1718"/>
                </a:solidFill>
                <a:latin typeface="Montserrat"/>
              </a:rPr>
              <a:t>Conciliación y negociación (resolución de conflictos, relaciones colectivas).</a:t>
            </a:r>
          </a:p>
          <a:p>
            <a:pPr marL="450874" lvl="1" indent="-225437" algn="just">
              <a:lnSpc>
                <a:spcPts val="2923"/>
              </a:lnSpc>
              <a:buFont typeface="Arial"/>
              <a:buChar char="•"/>
            </a:pPr>
            <a:endParaRPr lang="es-ES_tradnl" sz="2088" u="none" strike="noStrike" noProof="0" dirty="0">
              <a:solidFill>
                <a:srgbClr val="1A171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19175" y="203447"/>
            <a:ext cx="4486964" cy="44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LABORAL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829774" y="-4412057"/>
            <a:ext cx="0" cy="1450073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4876610" y="5773044"/>
            <a:ext cx="6301265" cy="44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CUMPLIMIENTO NORMATIVO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25923" y="6610985"/>
            <a:ext cx="8414730" cy="279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Auditoría laboral.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Evaluación y/o revisión del marco laboral aplicable a la empresa.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e implementación de planes de retiro y jubilación privados.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Nivel de riesgo de litigio laboral existente.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u="none" strike="noStrike" noProof="0" dirty="0" err="1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Asesoria</a:t>
            </a:r>
            <a:r>
              <a:rPr lang="es-ES_tradnl" sz="1999" u="none" strike="noStrike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 preventiva sobre riesgos laborales derivados de las </a:t>
            </a:r>
            <a:r>
              <a:rPr lang="es-ES_tradnl" sz="1999" u="none" strike="noStrike" noProof="0" dirty="0" err="1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direferntes</a:t>
            </a:r>
            <a:r>
              <a:rPr lang="es-ES_tradnl" sz="1999" u="none" strike="noStrike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 iniciativas de reformas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451803"/>
            <a:ext cx="6086485" cy="445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2"/>
              </a:lnSpc>
            </a:pPr>
            <a:r>
              <a:rPr lang="es-ES_tradnl" sz="3044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ESTRATEGIA SINDICAL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58167" y="2238752"/>
            <a:ext cx="8158599" cy="1796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9787" lvl="1" indent="-219893" algn="just">
              <a:lnSpc>
                <a:spcPts val="2851"/>
              </a:lnSpc>
              <a:buFont typeface="Arial"/>
              <a:buChar char="•"/>
            </a:pPr>
            <a:r>
              <a:rPr lang="es-ES_tradnl" sz="2036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Actualización y asesoría en la estrategia colectiva aplicable.</a:t>
            </a:r>
          </a:p>
          <a:p>
            <a:pPr marL="439787" lvl="1" indent="-219893" algn="just">
              <a:lnSpc>
                <a:spcPts val="2851"/>
              </a:lnSpc>
              <a:buFont typeface="Arial"/>
              <a:buChar char="•"/>
            </a:pPr>
            <a:r>
              <a:rPr lang="es-ES_tradnl" sz="2036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Negociaciones colectivas y salariales. Asesoría y capacitación integral en la nueva cultura sindical.</a:t>
            </a:r>
          </a:p>
          <a:p>
            <a:pPr marL="439787" lvl="1" indent="-219893" algn="just">
              <a:lnSpc>
                <a:spcPts val="2851"/>
              </a:lnSpc>
              <a:buFont typeface="Arial"/>
              <a:buChar char="•"/>
            </a:pPr>
            <a:r>
              <a:rPr lang="es-ES_tradnl" sz="2036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y capacitación en estrategias “Non-</a:t>
            </a:r>
            <a:r>
              <a:rPr lang="es-ES_tradnl" sz="2036" noProof="0" dirty="0" err="1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union</a:t>
            </a:r>
            <a:r>
              <a:rPr lang="es-ES_tradnl" sz="2036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”.</a:t>
            </a:r>
          </a:p>
          <a:p>
            <a:pPr marL="439787" lvl="1" indent="-219893" algn="just">
              <a:lnSpc>
                <a:spcPts val="2851"/>
              </a:lnSpc>
              <a:buFont typeface="Arial"/>
              <a:buChar char="•"/>
            </a:pPr>
            <a:r>
              <a:rPr lang="es-ES_tradnl" sz="2036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y apoyo en litigio colectivo.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0" y="649293"/>
            <a:ext cx="18288000" cy="2222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12" name="TextBox 12"/>
          <p:cNvSpPr txBox="1"/>
          <p:nvPr/>
        </p:nvSpPr>
        <p:spPr>
          <a:xfrm>
            <a:off x="1019175" y="203447"/>
            <a:ext cx="4486964" cy="44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LABORAL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639768"/>
            <a:ext cx="18075829" cy="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AutoShape 3"/>
          <p:cNvSpPr/>
          <p:nvPr/>
        </p:nvSpPr>
        <p:spPr>
          <a:xfrm>
            <a:off x="1023937" y="-3426076"/>
            <a:ext cx="0" cy="1450073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1602035" y="1810567"/>
            <a:ext cx="6642585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Implementación de “pre-inspecciones”.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Capacitación y/o apoyo en potenciales inspecciones ordinarias y extraordinarias.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Atención de emplazamientos derivados de las inspecciones.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y atención en los procedimientos administrativos sancionadores.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81980" y="1810567"/>
            <a:ext cx="8226387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integral de las obligaciones obrero-patronales en materia de seguridad social y registro de centros de trabajo.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Atención de visitas e invitaciones domiciliarias y revisiones de gabinete del IMSS e INFONAVIT.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en la integración del salario basado en cotización.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Apoyo y gestión para la obtención de pensiones ante el IMSS.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Litigio de seguridad social especializado.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02035" y="7183840"/>
            <a:ext cx="6642585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Auditoría y evaluación de cumplimiento sobre protección de datos personales.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Generación de políticas y procesos de cumplimiento.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Atención a solicitudes de derechos ARCO y procedimiento de protección de datos.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81980" y="7183840"/>
            <a:ext cx="8216862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Revisión especializada de esquemas de contratación para el cumplimiento normativo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Obtención, modificación y renovación de registros en el padrón REPSE.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Revisión y monitoreo de cumplimiento de servicios especializados de proveedores activos.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ES_tradnl" sz="2000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Plataformas de cumplimiento documental y seguimiento.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195284"/>
            <a:ext cx="5339219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s-ES_tradnl" sz="299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INSPECCIONES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20726" y="5921724"/>
            <a:ext cx="4927432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s-ES_tradnl" sz="299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AUDITORIA  REPSE / SUBCONTRATACIÓN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20726" y="1238624"/>
            <a:ext cx="4511688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s-ES_tradnl" sz="299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SEGURIDAD SOCIAL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5061" y="5921724"/>
            <a:ext cx="6002435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s-ES_tradnl" sz="299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PROTECCION DE DATOS PERSONALES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9175" y="203447"/>
            <a:ext cx="6102279" cy="44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ASESORIA ESPECIALIZADA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9175" y="649293"/>
            <a:ext cx="18075829" cy="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AutoShape 3"/>
          <p:cNvSpPr/>
          <p:nvPr/>
        </p:nvSpPr>
        <p:spPr>
          <a:xfrm>
            <a:off x="1023937" y="-3426076"/>
            <a:ext cx="0" cy="1450073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3060480" y="944245"/>
            <a:ext cx="6576972" cy="107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39"/>
              </a:lnSpc>
              <a:spcBef>
                <a:spcPct val="0"/>
              </a:spcBef>
            </a:pPr>
            <a:r>
              <a:rPr lang="es-ES_tradnl" sz="309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INVESTIGACIÓN DE LÍNEAS ÉTICAS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09021" y="2021257"/>
            <a:ext cx="5482084" cy="279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Elaboración de las políticas para la atención de líneas éticas.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Proceso y protocolo de escalamiento de denuncias y quejas del personal.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Investigación y resolución de procedencia de casos sensibles.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Elaboración de una matriz de riesgos.</a:t>
            </a:r>
          </a:p>
          <a:p>
            <a:pPr marL="431799" lvl="1" indent="-215899" algn="just">
              <a:lnSpc>
                <a:spcPts val="2799"/>
              </a:lnSpc>
              <a:spcBef>
                <a:spcPct val="0"/>
              </a:spcBef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Asesoría y manejo de crisis.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80836" y="6166583"/>
            <a:ext cx="4710268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s-ES_tradnl" sz="2999" b="1" u="none" strike="noStrike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MIGRATORIO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09017" y="6954110"/>
            <a:ext cx="5704189" cy="1768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2pPr marL="431801" lvl="1" indent="-215900" algn="just">
              <a:lnSpc>
                <a:spcPts val="2800"/>
              </a:lnSpc>
              <a:buFont typeface="Arial"/>
              <a:buChar char="•"/>
              <a:defRPr sz="2000">
                <a:solidFill>
                  <a:srgbClr val="1A1718"/>
                </a:solidFill>
                <a:latin typeface="Montserrat"/>
                <a:ea typeface="Montserrat"/>
                <a:cs typeface="Montserrat"/>
              </a:defRPr>
            </a:lvl2pPr>
          </a:lstStyle>
          <a:p>
            <a:pPr lvl="1"/>
            <a:r>
              <a:rPr lang="es-MX" dirty="0"/>
              <a:t>Visas y permisos de trabajo ejecutivos.</a:t>
            </a:r>
          </a:p>
          <a:p>
            <a:pPr lvl="1"/>
            <a:r>
              <a:rPr lang="es-MX" dirty="0"/>
              <a:t>Residencias temporales y permanentes.</a:t>
            </a:r>
          </a:p>
          <a:p>
            <a:pPr lvl="1"/>
            <a:r>
              <a:rPr lang="es-MX" dirty="0"/>
              <a:t>Regularización de personal extranjero.</a:t>
            </a:r>
          </a:p>
          <a:p>
            <a:pPr lvl="1"/>
            <a:r>
              <a:rPr lang="es-MX" dirty="0"/>
              <a:t>Cumplimiento patronal ante el INM.</a:t>
            </a:r>
          </a:p>
          <a:p>
            <a:pPr lvl="1"/>
            <a:r>
              <a:rPr lang="es-MX" dirty="0"/>
              <a:t>Estrategias de movilidad corporativa.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10146" y="6190395"/>
            <a:ext cx="5968277" cy="505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s-ES_tradnl" sz="3200" b="1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PROPIEDAD INTELECTUAL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10121" y="6822443"/>
            <a:ext cx="5968277" cy="320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MX" sz="2000" dirty="0">
                <a:solidFill>
                  <a:srgbClr val="1A1718"/>
                </a:solidFill>
                <a:latin typeface="Montserrat"/>
              </a:rPr>
              <a:t>Registro y protección de marcas.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MX" sz="2000" dirty="0">
                <a:solidFill>
                  <a:srgbClr val="1A1718"/>
                </a:solidFill>
                <a:latin typeface="Montserrat"/>
              </a:rPr>
              <a:t>Tramitación de patentes y modelos de utilidad.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MX" sz="2000" dirty="0">
                <a:solidFill>
                  <a:srgbClr val="1A1718"/>
                </a:solidFill>
                <a:latin typeface="Montserrat"/>
              </a:rPr>
              <a:t>Renovación y vigilancia de derechos de propiedad industrial.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MX" sz="2000" dirty="0">
                <a:solidFill>
                  <a:srgbClr val="1A1718"/>
                </a:solidFill>
                <a:latin typeface="Montserrat"/>
              </a:rPr>
              <a:t>Defensa ante oposiciones, nulidades e infracciones.</a:t>
            </a:r>
          </a:p>
          <a:p>
            <a:pPr marL="431801" lvl="1" indent="-215900" algn="just">
              <a:lnSpc>
                <a:spcPts val="2800"/>
              </a:lnSpc>
              <a:buFont typeface="Arial"/>
              <a:buChar char="•"/>
            </a:pPr>
            <a:r>
              <a:rPr lang="es-MX" sz="2000" dirty="0">
                <a:solidFill>
                  <a:srgbClr val="1A1718"/>
                </a:solidFill>
                <a:latin typeface="Montserrat"/>
              </a:rPr>
              <a:t>Estrategias de gestión y protección de portafolios de marcas y patentes.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9175" y="203447"/>
            <a:ext cx="4486964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OTRAS PRACTICAS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45298" y="998855"/>
            <a:ext cx="3992621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s-ES_tradnl" sz="299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LIDERAZGO Y CULTURA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86397" y="2021257"/>
            <a:ext cx="5891999" cy="2846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Alineación de valores, propósitos y objetivos estratégicos.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Liderazgo auténtico.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Estilos de impacto (GC Índex).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Talento Clave/ Posiciones Críticas.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Planes de sucesión.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Equipos de alto desempeño. </a:t>
            </a:r>
          </a:p>
          <a:p>
            <a:pPr marL="431799" lvl="1" indent="-215899" algn="just">
              <a:lnSpc>
                <a:spcPts val="2799"/>
              </a:lnSpc>
              <a:buFont typeface="Arial"/>
              <a:buChar char="•"/>
            </a:pPr>
            <a:r>
              <a:rPr lang="es-ES_tradnl" sz="1999" noProof="0" dirty="0">
                <a:solidFill>
                  <a:srgbClr val="1A1718"/>
                </a:solidFill>
                <a:latin typeface="Montserrat"/>
                <a:ea typeface="Montserrat"/>
                <a:cs typeface="Montserrat"/>
                <a:sym typeface="Montserrat"/>
              </a:rPr>
              <a:t>Capacitación.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254537" y="-3382530"/>
            <a:ext cx="0" cy="1450073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Freeform 3"/>
          <p:cNvSpPr/>
          <p:nvPr/>
        </p:nvSpPr>
        <p:spPr>
          <a:xfrm>
            <a:off x="1219200" y="1943100"/>
            <a:ext cx="7316901" cy="6109612"/>
          </a:xfrm>
          <a:custGeom>
            <a:avLst/>
            <a:gdLst/>
            <a:ahLst/>
            <a:cxnLst/>
            <a:rect l="l" t="t" r="r" b="b"/>
            <a:pathLst>
              <a:path w="7316901" h="6109612">
                <a:moveTo>
                  <a:pt x="0" y="0"/>
                </a:moveTo>
                <a:lnTo>
                  <a:pt x="7316901" y="0"/>
                </a:lnTo>
                <a:lnTo>
                  <a:pt x="7316901" y="6109612"/>
                </a:lnTo>
                <a:lnTo>
                  <a:pt x="0" y="6109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1402654" y="582854"/>
            <a:ext cx="4893588" cy="44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s-ES_tradnl" sz="3029" b="1" noProof="0" dirty="0">
                <a:solidFill>
                  <a:srgbClr val="1A17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NUESTROS CLIENTES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FE95A85-8135-CA08-BB80-FEEC40BED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4"/>
          <a:stretch>
            <a:fillRect/>
          </a:stretch>
        </p:blipFill>
        <p:spPr>
          <a:xfrm>
            <a:off x="9287435" y="3338175"/>
            <a:ext cx="7772400" cy="3176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254537" y="-3382530"/>
            <a:ext cx="0" cy="1450073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AutoShape 3"/>
          <p:cNvSpPr/>
          <p:nvPr/>
        </p:nvSpPr>
        <p:spPr>
          <a:xfrm>
            <a:off x="-2984960" y="9431763"/>
            <a:ext cx="21684307" cy="0"/>
          </a:xfrm>
          <a:prstGeom prst="line">
            <a:avLst/>
          </a:prstGeom>
          <a:ln w="9525" cap="flat">
            <a:solidFill>
              <a:srgbClr val="A083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4" name="Freeform 4"/>
          <p:cNvSpPr/>
          <p:nvPr/>
        </p:nvSpPr>
        <p:spPr>
          <a:xfrm>
            <a:off x="14420109" y="5877716"/>
            <a:ext cx="1000471" cy="1000471"/>
          </a:xfrm>
          <a:custGeom>
            <a:avLst/>
            <a:gdLst/>
            <a:ahLst/>
            <a:cxnLst/>
            <a:rect l="l" t="t" r="r" b="b"/>
            <a:pathLst>
              <a:path w="1000471" h="1000471">
                <a:moveTo>
                  <a:pt x="0" y="0"/>
                </a:moveTo>
                <a:lnTo>
                  <a:pt x="1000470" y="0"/>
                </a:lnTo>
                <a:lnTo>
                  <a:pt x="1000470" y="1000471"/>
                </a:lnTo>
                <a:lnTo>
                  <a:pt x="0" y="1000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5" name="Freeform 5"/>
          <p:cNvSpPr/>
          <p:nvPr/>
        </p:nvSpPr>
        <p:spPr>
          <a:xfrm>
            <a:off x="10004517" y="5877716"/>
            <a:ext cx="1000471" cy="1000471"/>
          </a:xfrm>
          <a:custGeom>
            <a:avLst/>
            <a:gdLst/>
            <a:ahLst/>
            <a:cxnLst/>
            <a:rect l="l" t="t" r="r" b="b"/>
            <a:pathLst>
              <a:path w="1000471" h="1000471">
                <a:moveTo>
                  <a:pt x="0" y="0"/>
                </a:moveTo>
                <a:lnTo>
                  <a:pt x="1000470" y="0"/>
                </a:lnTo>
                <a:lnTo>
                  <a:pt x="1000470" y="1000471"/>
                </a:lnTo>
                <a:lnTo>
                  <a:pt x="0" y="1000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8" name="Freeform 8"/>
          <p:cNvSpPr/>
          <p:nvPr/>
        </p:nvSpPr>
        <p:spPr>
          <a:xfrm>
            <a:off x="5588925" y="5877716"/>
            <a:ext cx="1000471" cy="1000471"/>
          </a:xfrm>
          <a:custGeom>
            <a:avLst/>
            <a:gdLst/>
            <a:ahLst/>
            <a:cxnLst/>
            <a:rect l="l" t="t" r="r" b="b"/>
            <a:pathLst>
              <a:path w="1000471" h="1000471">
                <a:moveTo>
                  <a:pt x="0" y="0"/>
                </a:moveTo>
                <a:lnTo>
                  <a:pt x="1000470" y="0"/>
                </a:lnTo>
                <a:lnTo>
                  <a:pt x="1000470" y="1000471"/>
                </a:lnTo>
                <a:lnTo>
                  <a:pt x="0" y="10004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9" name="Freeform 9"/>
          <p:cNvSpPr/>
          <p:nvPr/>
        </p:nvSpPr>
        <p:spPr>
          <a:xfrm>
            <a:off x="7857194" y="716150"/>
            <a:ext cx="3167759" cy="2871706"/>
          </a:xfrm>
          <a:custGeom>
            <a:avLst/>
            <a:gdLst/>
            <a:ahLst/>
            <a:cxnLst/>
            <a:rect l="l" t="t" r="r" b="b"/>
            <a:pathLst>
              <a:path w="3167759" h="2871706">
                <a:moveTo>
                  <a:pt x="0" y="0"/>
                </a:moveTo>
                <a:lnTo>
                  <a:pt x="3167758" y="0"/>
                </a:lnTo>
                <a:lnTo>
                  <a:pt x="3167758" y="2871706"/>
                </a:lnTo>
                <a:lnTo>
                  <a:pt x="0" y="28717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10" name="Freeform 10"/>
          <p:cNvSpPr/>
          <p:nvPr/>
        </p:nvSpPr>
        <p:spPr>
          <a:xfrm>
            <a:off x="1717439" y="5877716"/>
            <a:ext cx="1000471" cy="1000471"/>
          </a:xfrm>
          <a:custGeom>
            <a:avLst/>
            <a:gdLst/>
            <a:ahLst/>
            <a:cxnLst/>
            <a:rect l="l" t="t" r="r" b="b"/>
            <a:pathLst>
              <a:path w="1000471" h="1000471">
                <a:moveTo>
                  <a:pt x="0" y="0"/>
                </a:moveTo>
                <a:lnTo>
                  <a:pt x="1000471" y="0"/>
                </a:lnTo>
                <a:lnTo>
                  <a:pt x="1000471" y="1000471"/>
                </a:lnTo>
                <a:lnTo>
                  <a:pt x="0" y="10004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_tradnl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4199623" y="7334398"/>
            <a:ext cx="347008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r>
              <a:rPr lang="es-ES_tradnl" sz="1899" spc="115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55 7095 8020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72760" y="7476956"/>
            <a:ext cx="389516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r>
              <a:rPr lang="es-ES_tradnl" sz="1899" spc="115" noProof="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contacto@dlvabogados.com</a:t>
            </a:r>
            <a:endParaRPr lang="es-ES_tradnl" sz="1899" spc="115" noProof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84958" y="7286138"/>
            <a:ext cx="3872553" cy="132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s-ES_tradnl" sz="1899" spc="115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SANTA FE 495 PISO 12 DESPACHO 1202  </a:t>
            </a:r>
          </a:p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r>
              <a:rPr lang="es-ES_tradnl" sz="1899" spc="115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COL. SANTA FE C.P. 05348 CUAJIMALPA CDMX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4106" y="7310268"/>
            <a:ext cx="3470085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r>
              <a:rPr lang="es-ES_tradnl" sz="1899" spc="115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 La Vega Consultores Legales S.C.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785</Words>
  <Application>Microsoft Macintosh PowerPoint</Application>
  <PresentationFormat>Personalizado</PresentationFormat>
  <Paragraphs>111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Montserrat</vt:lpstr>
      <vt:lpstr>Montserrat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Bruchure 2</dc:title>
  <cp:lastModifiedBy>Javier de La Vega Carrillo</cp:lastModifiedBy>
  <cp:revision>7</cp:revision>
  <cp:lastPrinted>2025-08-27T21:18:28Z</cp:lastPrinted>
  <dcterms:created xsi:type="dcterms:W3CDTF">2006-08-16T00:00:00Z</dcterms:created>
  <dcterms:modified xsi:type="dcterms:W3CDTF">2025-09-01T21:57:40Z</dcterms:modified>
  <dc:identifier>DAGowtAsmYk</dc:identifier>
</cp:coreProperties>
</file>